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8" r:id="rId3"/>
    <p:sldId id="260" r:id="rId4"/>
    <p:sldId id="266" r:id="rId5"/>
    <p:sldId id="265" r:id="rId6"/>
    <p:sldId id="263" r:id="rId7"/>
    <p:sldId id="264" r:id="rId8"/>
    <p:sldId id="261" r:id="rId9"/>
    <p:sldId id="259" r:id="rId10"/>
    <p:sldId id="257" r:id="rId11"/>
    <p:sldId id="267" r:id="rId12"/>
    <p:sldId id="258" r:id="rId13"/>
    <p:sldId id="262"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51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516624"/>
            <a:ext cx="7315200" cy="2595025"/>
          </a:xfrm>
        </p:spPr>
        <p:txBody>
          <a:bodyPr>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914400" y="5166530"/>
            <a:ext cx="7315200" cy="1144632"/>
          </a:xfrm>
        </p:spPr>
        <p:txBody>
          <a:bodyPr>
            <a:normAutofit/>
          </a:bodyPr>
          <a:lstStyle>
            <a:lvl1pPr marL="0" indent="0" algn="l">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24208EB8-83AD-41BD-8533-9D51F5B18DF8}" type="datetimeFigureOut">
              <a:rPr lang="en-US" smtClean="0"/>
              <a:t>11/19/2014</a:t>
            </a:fld>
            <a:endParaRPr lang="en-US"/>
          </a:p>
        </p:txBody>
      </p:sp>
      <p:sp>
        <p:nvSpPr>
          <p:cNvPr id="8" name="Slide Number Placeholder 7"/>
          <p:cNvSpPr>
            <a:spLocks noGrp="1"/>
          </p:cNvSpPr>
          <p:nvPr>
            <p:ph type="sldNum" sz="quarter" idx="11"/>
          </p:nvPr>
        </p:nvSpPr>
        <p:spPr/>
        <p:txBody>
          <a:bodyPr/>
          <a:lstStyle/>
          <a:p>
            <a:fld id="{40F97969-2D92-49E0-8750-C7E980FFA954}"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208EB8-83AD-41BD-8533-9D51F5B18DF8}" type="datetimeFigureOut">
              <a:rPr lang="en-US" smtClean="0"/>
              <a:t>11/19/2014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F97969-2D92-49E0-8750-C7E980FFA95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48400" y="1826709"/>
            <a:ext cx="1492499" cy="448445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54524" y="1826709"/>
            <a:ext cx="5241476" cy="448445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208EB8-83AD-41BD-8533-9D51F5B18DF8}" type="datetimeFigureOut">
              <a:rPr lang="en-US" smtClean="0"/>
              <a:t>11/19/2014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F97969-2D92-49E0-8750-C7E980FFA95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4208EB8-83AD-41BD-8533-9D51F5B18DF8}" type="datetimeFigureOut">
              <a:rPr lang="en-US" smtClean="0"/>
              <a:t>11/19/2014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F97969-2D92-49E0-8750-C7E980FFA95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14400" y="5017572"/>
            <a:ext cx="7315200" cy="1293592"/>
          </a:xfrm>
        </p:spPr>
        <p:txBody>
          <a:bodyPr anchor="t"/>
          <a:lstStyle>
            <a:lvl1pPr algn="l">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914400" y="3865097"/>
            <a:ext cx="7315200" cy="1098439"/>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4208EB8-83AD-41BD-8533-9D51F5B18DF8}" type="datetimeFigureOut">
              <a:rPr lang="en-US" smtClean="0"/>
              <a:t>11/19/2014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F97969-2D92-49E0-8750-C7E980FFA95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24208EB8-83AD-41BD-8533-9D51F5B18DF8}" type="datetimeFigureOut">
              <a:rPr lang="en-US" smtClean="0"/>
              <a:t>11/19/2014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F97969-2D92-49E0-8750-C7E980FFA954}" type="slidenum">
              <a:rPr lang="en-US" smtClean="0"/>
              <a:t>‹#›</a:t>
            </a:fld>
            <a:endParaRPr lang="en-US"/>
          </a:p>
        </p:txBody>
      </p:sp>
      <p:sp>
        <p:nvSpPr>
          <p:cNvPr id="9" name="Title 8"/>
          <p:cNvSpPr>
            <a:spLocks noGrp="1"/>
          </p:cNvSpPr>
          <p:nvPr>
            <p:ph type="title"/>
          </p:nvPr>
        </p:nvSpPr>
        <p:spPr>
          <a:xfrm>
            <a:off x="914400" y="1544715"/>
            <a:ext cx="7315200" cy="1154097"/>
          </a:xfrm>
        </p:spPr>
        <p:txBody>
          <a:bodyPr/>
          <a:lstStyle/>
          <a:p>
            <a:r>
              <a:rPr lang="en-US" smtClean="0"/>
              <a:t>Click to edit Master title style</a:t>
            </a:r>
            <a:endParaRPr lang="en-US"/>
          </a:p>
        </p:txBody>
      </p:sp>
      <p:sp>
        <p:nvSpPr>
          <p:cNvPr id="8" name="Content Placeholder 7"/>
          <p:cNvSpPr>
            <a:spLocks noGrp="1"/>
          </p:cNvSpPr>
          <p:nvPr>
            <p:ph sz="quarter" idx="13"/>
          </p:nvPr>
        </p:nvSpPr>
        <p:spPr>
          <a:xfrm>
            <a:off x="914400" y="2743200"/>
            <a:ext cx="3566160" cy="359359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81728" y="2743200"/>
            <a:ext cx="3566160" cy="35956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16348" y="2743200"/>
            <a:ext cx="336499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85144" y="2743200"/>
            <a:ext cx="336206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24208EB8-83AD-41BD-8533-9D51F5B18DF8}" type="datetimeFigureOut">
              <a:rPr lang="en-US" smtClean="0"/>
              <a:t>11/19/2014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0F97969-2D92-49E0-8750-C7E980FFA954}" type="slidenum">
              <a:rPr lang="en-US" smtClean="0"/>
              <a:t>‹#›</a:t>
            </a:fld>
            <a:endParaRPr lang="en-US"/>
          </a:p>
        </p:txBody>
      </p:sp>
      <p:sp>
        <p:nvSpPr>
          <p:cNvPr id="10" name="Title 9"/>
          <p:cNvSpPr>
            <a:spLocks noGrp="1"/>
          </p:cNvSpPr>
          <p:nvPr>
            <p:ph type="title"/>
          </p:nvPr>
        </p:nvSpPr>
        <p:spPr>
          <a:xfrm>
            <a:off x="914400" y="1544715"/>
            <a:ext cx="7315200" cy="1154097"/>
          </a:xfrm>
        </p:spPr>
        <p:txBody>
          <a:bodyPr/>
          <a:lstStyle/>
          <a:p>
            <a:r>
              <a:rPr lang="en-US" smtClean="0"/>
              <a:t>Click to edit Master title style</a:t>
            </a:r>
            <a:endParaRPr lang="en-US" dirty="0"/>
          </a:p>
        </p:txBody>
      </p:sp>
      <p:sp>
        <p:nvSpPr>
          <p:cNvPr id="11" name="Content Placeholder 10"/>
          <p:cNvSpPr>
            <a:spLocks noGrp="1"/>
          </p:cNvSpPr>
          <p:nvPr>
            <p:ph sz="quarter" idx="13"/>
          </p:nvPr>
        </p:nvSpPr>
        <p:spPr>
          <a:xfrm>
            <a:off x="914400" y="3383280"/>
            <a:ext cx="3566160" cy="2953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81727" y="3383280"/>
            <a:ext cx="3566160" cy="2953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4208EB8-83AD-41BD-8533-9D51F5B18DF8}" type="datetimeFigureOut">
              <a:rPr lang="en-US" smtClean="0"/>
              <a:t>11/19/2014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0F97969-2D92-49E0-8750-C7E980FFA95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208EB8-83AD-41BD-8533-9D51F5B18DF8}" type="datetimeFigureOut">
              <a:rPr lang="en-US" smtClean="0"/>
              <a:t>11/19/2014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0F97969-2D92-49E0-8750-C7E980FFA95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825362"/>
            <a:ext cx="2950936" cy="2173015"/>
          </a:xfrm>
        </p:spPr>
        <p:txBody>
          <a:bodyPr anchor="b">
            <a:normAutofit/>
          </a:bodyPr>
          <a:lstStyle>
            <a:lvl1pPr algn="l">
              <a:defRPr sz="2800" b="0"/>
            </a:lvl1pPr>
          </a:lstStyle>
          <a:p>
            <a:r>
              <a:rPr lang="en-US" smtClean="0"/>
              <a:t>Click to edit Master title style</a:t>
            </a:r>
            <a:endParaRPr lang="en-US" dirty="0"/>
          </a:p>
        </p:txBody>
      </p:sp>
      <p:sp>
        <p:nvSpPr>
          <p:cNvPr id="3" name="Content Placeholder 2"/>
          <p:cNvSpPr>
            <a:spLocks noGrp="1"/>
          </p:cNvSpPr>
          <p:nvPr>
            <p:ph idx="1"/>
          </p:nvPr>
        </p:nvSpPr>
        <p:spPr>
          <a:xfrm>
            <a:off x="4021752" y="1826709"/>
            <a:ext cx="4207848" cy="4476614"/>
          </a:xfrm>
        </p:spPr>
        <p:txBody>
          <a:bodyPr anchor="ct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4400" y="4061095"/>
            <a:ext cx="2950936" cy="22453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208EB8-83AD-41BD-8533-9D51F5B18DF8}" type="datetimeFigureOut">
              <a:rPr lang="en-US" smtClean="0"/>
              <a:t>11/19/2014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F97969-2D92-49E0-8750-C7E980FFA95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828800"/>
            <a:ext cx="2953512" cy="2176272"/>
          </a:xfrm>
        </p:spPr>
        <p:txBody>
          <a:bodyPr anchor="b">
            <a:normAutofit/>
          </a:bodyPr>
          <a:lstStyle>
            <a:lvl1pPr algn="l">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4191000" y="2286000"/>
            <a:ext cx="4038600" cy="3352800"/>
          </a:xfrm>
          <a:solidFill>
            <a:schemeClr val="accent2"/>
          </a:solidFill>
          <a:ln w="12700">
            <a:noFill/>
          </a:ln>
          <a:effectLst>
            <a:reflection blurRad="12700" stA="30000" endPos="30000" dist="31750" dir="5400000" sy="-100000" algn="bl" rotWithShape="0"/>
          </a:effectLst>
          <a:scene3d>
            <a:camera prst="perspectiveRight" fov="2700000">
              <a:rot lat="240000" lon="900000" rev="0"/>
            </a:camera>
            <a:lightRig rig="threePt" dir="t">
              <a:rot lat="0" lon="0" rev="2700000"/>
            </a:lightRig>
          </a:scene3d>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4400" y="4059936"/>
            <a:ext cx="2953512" cy="22494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208EB8-83AD-41BD-8533-9D51F5B18DF8}" type="datetimeFigureOut">
              <a:rPr lang="en-US" smtClean="0"/>
              <a:t>11/19/2014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F97969-2D92-49E0-8750-C7E980FFA95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0" name="Rectangle 9"/>
          <p:cNvSpPr/>
          <p:nvPr/>
        </p:nvSpPr>
        <p:spPr>
          <a:xfrm>
            <a:off x="8435268" y="573807"/>
            <a:ext cx="86236"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8569419" y="573807"/>
            <a:ext cx="576072"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914400" y="1544715"/>
            <a:ext cx="7315200" cy="115409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4400" y="2769833"/>
            <a:ext cx="7315200" cy="353952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007690" y="548797"/>
            <a:ext cx="1189132" cy="297918"/>
          </a:xfrm>
          <a:prstGeom prst="rect">
            <a:avLst/>
          </a:prstGeom>
        </p:spPr>
        <p:txBody>
          <a:bodyPr vert="horz" lIns="91440" tIns="45720" rIns="91440" bIns="45720" rtlCol="0" anchor="ctr"/>
          <a:lstStyle>
            <a:lvl1pPr algn="l">
              <a:defRPr sz="1200">
                <a:solidFill>
                  <a:schemeClr val="tx1">
                    <a:alpha val="50000"/>
                  </a:schemeClr>
                </a:solidFill>
              </a:defRPr>
            </a:lvl1pPr>
          </a:lstStyle>
          <a:p>
            <a:fld id="{24208EB8-83AD-41BD-8533-9D51F5B18DF8}" type="datetimeFigureOut">
              <a:rPr lang="en-US" smtClean="0"/>
              <a:t>11/19/2014</a:t>
            </a:fld>
            <a:endParaRPr lang="en-US"/>
          </a:p>
        </p:txBody>
      </p:sp>
      <p:sp>
        <p:nvSpPr>
          <p:cNvPr id="6" name="Slide Number Placeholder 5"/>
          <p:cNvSpPr>
            <a:spLocks noGrp="1"/>
          </p:cNvSpPr>
          <p:nvPr>
            <p:ph type="sldNum" sz="quarter" idx="4"/>
          </p:nvPr>
        </p:nvSpPr>
        <p:spPr>
          <a:xfrm>
            <a:off x="7314415" y="548797"/>
            <a:ext cx="941203" cy="301752"/>
          </a:xfrm>
          <a:prstGeom prst="rect">
            <a:avLst/>
          </a:prstGeom>
        </p:spPr>
        <p:txBody>
          <a:bodyPr vert="horz" lIns="91440" tIns="45720" rIns="91440" bIns="45720" rtlCol="0" anchor="ctr"/>
          <a:lstStyle>
            <a:lvl1pPr algn="r">
              <a:defRPr sz="1200">
                <a:solidFill>
                  <a:schemeClr val="tx1"/>
                </a:solidFill>
              </a:defRPr>
            </a:lvl1pPr>
          </a:lstStyle>
          <a:p>
            <a:fld id="{40F97969-2D92-49E0-8750-C7E980FFA954}" type="slidenum">
              <a:rPr lang="en-US" smtClean="0"/>
              <a:t>‹#›</a:t>
            </a:fld>
            <a:endParaRPr lang="en-US"/>
          </a:p>
        </p:txBody>
      </p:sp>
      <p:sp>
        <p:nvSpPr>
          <p:cNvPr id="5" name="Footer Placeholder 4"/>
          <p:cNvSpPr>
            <a:spLocks noGrp="1"/>
          </p:cNvSpPr>
          <p:nvPr>
            <p:ph type="ftr" sz="quarter" idx="3"/>
          </p:nvPr>
        </p:nvSpPr>
        <p:spPr>
          <a:xfrm>
            <a:off x="6008688" y="855956"/>
            <a:ext cx="2246489" cy="301227"/>
          </a:xfrm>
          <a:prstGeom prst="rect">
            <a:avLst/>
          </a:prstGeom>
        </p:spPr>
        <p:txBody>
          <a:bodyPr vert="horz" lIns="91440" tIns="0" rIns="91440" bIns="45720" rtlCol="0" anchor="t"/>
          <a:lstStyle>
            <a:lvl1pPr algn="l">
              <a:defRPr sz="1000">
                <a:solidFill>
                  <a:schemeClr val="tx1"/>
                </a:solidFill>
              </a:defRPr>
            </a:lvl1pPr>
          </a:lstStyle>
          <a:p>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gif"/><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514600"/>
            <a:ext cx="7315200" cy="2595025"/>
          </a:xfrm>
        </p:spPr>
        <p:txBody>
          <a:bodyPr/>
          <a:lstStyle/>
          <a:p>
            <a:r>
              <a:rPr lang="en-US" dirty="0" smtClean="0">
                <a:latin typeface="Palatino Linotype" panose="02040502050505030304" pitchFamily="18" charset="0"/>
                <a:cs typeface="Arabic Typesetting" panose="03020402040406030203" pitchFamily="66" charset="-78"/>
              </a:rPr>
              <a:t>James Monroe, </a:t>
            </a:r>
            <a:br>
              <a:rPr lang="en-US" dirty="0" smtClean="0">
                <a:latin typeface="Palatino Linotype" panose="02040502050505030304" pitchFamily="18" charset="0"/>
                <a:cs typeface="Arabic Typesetting" panose="03020402040406030203" pitchFamily="66" charset="-78"/>
              </a:rPr>
            </a:br>
            <a:r>
              <a:rPr lang="en-US" dirty="0" smtClean="0">
                <a:latin typeface="Palatino Linotype" panose="02040502050505030304" pitchFamily="18" charset="0"/>
                <a:cs typeface="Arabic Typesetting" panose="03020402040406030203" pitchFamily="66" charset="-78"/>
              </a:rPr>
              <a:t>John Quincy Adams, and Andrew Jackson </a:t>
            </a:r>
            <a:endParaRPr lang="en-US" dirty="0">
              <a:latin typeface="Palatino Linotype" panose="02040502050505030304" pitchFamily="18" charset="0"/>
              <a:cs typeface="Arabic Typesetting" panose="03020402040406030203" pitchFamily="66" charset="-78"/>
            </a:endParaRPr>
          </a:p>
        </p:txBody>
      </p:sp>
      <p:sp>
        <p:nvSpPr>
          <p:cNvPr id="3" name="Subtitle 2"/>
          <p:cNvSpPr>
            <a:spLocks noGrp="1"/>
          </p:cNvSpPr>
          <p:nvPr>
            <p:ph type="subTitle" idx="1"/>
          </p:nvPr>
        </p:nvSpPr>
        <p:spPr/>
        <p:txBody>
          <a:bodyPr/>
          <a:lstStyle/>
          <a:p>
            <a:r>
              <a:rPr lang="en-US" dirty="0" smtClean="0"/>
              <a:t>United States History from 1816 to the 1840s</a:t>
            </a:r>
            <a:endParaRPr lang="en-US" dirty="0"/>
          </a:p>
        </p:txBody>
      </p:sp>
    </p:spTree>
    <p:extLst>
      <p:ext uri="{BB962C8B-B14F-4D97-AF65-F5344CB8AC3E}">
        <p14:creationId xmlns:p14="http://schemas.microsoft.com/office/powerpoint/2010/main" val="10342491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457200"/>
            <a:ext cx="3410712" cy="762000"/>
          </a:xfrm>
        </p:spPr>
        <p:txBody>
          <a:bodyPr/>
          <a:lstStyle/>
          <a:p>
            <a:r>
              <a:rPr lang="en-US" dirty="0" smtClean="0"/>
              <a:t>John Quincy Adams</a:t>
            </a:r>
            <a:endParaRPr lang="en-US" dirty="0"/>
          </a:p>
        </p:txBody>
      </p:sp>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t="4538" b="4538"/>
          <a:stretch>
            <a:fillRect/>
          </a:stretch>
        </p:blipFill>
        <p:spPr>
          <a:xfrm>
            <a:off x="4191000" y="1371600"/>
            <a:ext cx="4038600" cy="4648200"/>
          </a:xfrm>
        </p:spPr>
      </p:pic>
      <p:sp>
        <p:nvSpPr>
          <p:cNvPr id="6" name="Text Placeholder 5"/>
          <p:cNvSpPr>
            <a:spLocks noGrp="1"/>
          </p:cNvSpPr>
          <p:nvPr>
            <p:ph type="body" sz="half" idx="2"/>
          </p:nvPr>
        </p:nvSpPr>
        <p:spPr>
          <a:xfrm>
            <a:off x="304800" y="1371600"/>
            <a:ext cx="3410712" cy="4937760"/>
          </a:xfrm>
        </p:spPr>
        <p:txBody>
          <a:bodyPr>
            <a:normAutofit lnSpcReduction="10000"/>
          </a:bodyPr>
          <a:lstStyle/>
          <a:p>
            <a:pPr marL="274320" lvl="0" indent="-256032">
              <a:buClrTx/>
              <a:buSzPct val="60000"/>
              <a:buFont typeface="Wingdings" pitchFamily="2" charset="2"/>
              <a:buChar char=""/>
            </a:pPr>
            <a:r>
              <a:rPr lang="en-US" sz="1900" dirty="0">
                <a:solidFill>
                  <a:srgbClr val="FFFFFF"/>
                </a:solidFill>
                <a:effectLst>
                  <a:outerShdw blurRad="38100" dist="38100" dir="2700000" algn="tl">
                    <a:srgbClr val="000000">
                      <a:alpha val="43137"/>
                    </a:srgbClr>
                  </a:outerShdw>
                </a:effectLst>
              </a:rPr>
              <a:t>Increase tariffs to protect industry and pay for national projects.</a:t>
            </a:r>
          </a:p>
          <a:p>
            <a:pPr marL="274320" lvl="0" indent="-256032">
              <a:buClrTx/>
              <a:buSzPct val="60000"/>
              <a:buFont typeface="Wingdings" pitchFamily="2" charset="2"/>
              <a:buChar char=""/>
            </a:pPr>
            <a:r>
              <a:rPr lang="en-US" sz="1900" dirty="0">
                <a:solidFill>
                  <a:srgbClr val="FFFFFF"/>
                </a:solidFill>
                <a:effectLst>
                  <a:outerShdw blurRad="38100" dist="38100" dir="2700000" algn="tl">
                    <a:srgbClr val="000000">
                      <a:alpha val="43137"/>
                    </a:srgbClr>
                  </a:outerShdw>
                </a:effectLst>
              </a:rPr>
              <a:t>Promotion of internal improvements in agriculture, commerce, and manufacturing.</a:t>
            </a:r>
          </a:p>
          <a:p>
            <a:pPr marL="274320" lvl="0" indent="-256032">
              <a:buClrTx/>
              <a:buSzPct val="60000"/>
              <a:buFont typeface="Wingdings" pitchFamily="2" charset="2"/>
              <a:buChar char=""/>
            </a:pPr>
            <a:r>
              <a:rPr lang="en-US" sz="1900" dirty="0">
                <a:solidFill>
                  <a:srgbClr val="FFFFFF"/>
                </a:solidFill>
                <a:effectLst>
                  <a:outerShdw blurRad="38100" dist="38100" dir="2700000" algn="tl">
                    <a:srgbClr val="000000">
                      <a:alpha val="43137"/>
                    </a:srgbClr>
                  </a:outerShdw>
                </a:effectLst>
              </a:rPr>
              <a:t>The support of the 2</a:t>
            </a:r>
            <a:r>
              <a:rPr lang="en-US" sz="1900" baseline="30000" dirty="0">
                <a:solidFill>
                  <a:srgbClr val="FFFFFF"/>
                </a:solidFill>
                <a:effectLst>
                  <a:outerShdw blurRad="38100" dist="38100" dir="2700000" algn="tl">
                    <a:srgbClr val="000000">
                      <a:alpha val="43137"/>
                    </a:srgbClr>
                  </a:outerShdw>
                </a:effectLst>
              </a:rPr>
              <a:t>nd</a:t>
            </a:r>
            <a:r>
              <a:rPr lang="en-US" sz="1900" dirty="0">
                <a:solidFill>
                  <a:srgbClr val="FFFFFF"/>
                </a:solidFill>
                <a:effectLst>
                  <a:outerShdw blurRad="38100" dist="38100" dir="2700000" algn="tl">
                    <a:srgbClr val="000000">
                      <a:alpha val="43137"/>
                    </a:srgbClr>
                  </a:outerShdw>
                </a:effectLst>
              </a:rPr>
              <a:t> National Bank.</a:t>
            </a:r>
          </a:p>
          <a:p>
            <a:pPr marL="274320" lvl="0" indent="-256032">
              <a:buClrTx/>
              <a:buSzPct val="60000"/>
              <a:buFont typeface="Wingdings" pitchFamily="2" charset="2"/>
              <a:buChar char=""/>
            </a:pPr>
            <a:r>
              <a:rPr lang="en-US" sz="1900" dirty="0">
                <a:solidFill>
                  <a:srgbClr val="FFFFFF"/>
                </a:solidFill>
                <a:effectLst>
                  <a:outerShdw blurRad="38100" dist="38100" dir="2700000" algn="tl">
                    <a:srgbClr val="000000">
                      <a:alpha val="43137"/>
                    </a:srgbClr>
                  </a:outerShdw>
                </a:effectLst>
              </a:rPr>
              <a:t>Federal monies to support the promotion of “the elegant arts” such as literature and science.</a:t>
            </a:r>
          </a:p>
          <a:p>
            <a:pPr marL="274320" lvl="0" indent="-256032">
              <a:buClrTx/>
              <a:buSzPct val="60000"/>
              <a:buFont typeface="Wingdings" pitchFamily="2" charset="2"/>
              <a:buChar char=""/>
            </a:pPr>
            <a:r>
              <a:rPr lang="en-US" sz="1900" dirty="0">
                <a:solidFill>
                  <a:srgbClr val="FFFFFF"/>
                </a:solidFill>
                <a:effectLst>
                  <a:outerShdw blurRad="38100" dist="38100" dir="2700000" algn="tl">
                    <a:srgbClr val="000000">
                      <a:alpha val="43137"/>
                    </a:srgbClr>
                  </a:outerShdw>
                </a:effectLst>
              </a:rPr>
              <a:t>He is despised by the South for all of the above positions – and for being fervently anti-slavery.</a:t>
            </a:r>
          </a:p>
          <a:p>
            <a:endParaRPr lang="en-US" dirty="0"/>
          </a:p>
        </p:txBody>
      </p:sp>
    </p:spTree>
    <p:extLst>
      <p:ext uri="{BB962C8B-B14F-4D97-AF65-F5344CB8AC3E}">
        <p14:creationId xmlns:p14="http://schemas.microsoft.com/office/powerpoint/2010/main" val="16072462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315200" cy="893685"/>
          </a:xfrm>
        </p:spPr>
        <p:txBody>
          <a:bodyPr/>
          <a:lstStyle/>
          <a:p>
            <a:r>
              <a:rPr lang="en-US" dirty="0" smtClean="0"/>
              <a:t>Stephen F. Austin of Texas</a:t>
            </a:r>
            <a:endParaRPr lang="en-US"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0" y="1549400"/>
            <a:ext cx="6096000" cy="4505325"/>
          </a:xfrm>
        </p:spPr>
      </p:pic>
    </p:spTree>
    <p:extLst>
      <p:ext uri="{BB962C8B-B14F-4D97-AF65-F5344CB8AC3E}">
        <p14:creationId xmlns:p14="http://schemas.microsoft.com/office/powerpoint/2010/main" val="20523913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33400"/>
            <a:ext cx="7315200" cy="588885"/>
          </a:xfrm>
        </p:spPr>
        <p:txBody>
          <a:bodyPr>
            <a:normAutofit fontScale="90000"/>
          </a:bodyPr>
          <a:lstStyle/>
          <a:p>
            <a:r>
              <a:rPr lang="en-US" dirty="0" smtClean="0"/>
              <a:t>James Monroe</a:t>
            </a:r>
            <a:endParaRPr lang="en-US" dirty="0"/>
          </a:p>
        </p:txBody>
      </p:sp>
      <p:pic>
        <p:nvPicPr>
          <p:cNvPr id="5" name="Picture Placeholder 4"/>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381000" y="1371600"/>
            <a:ext cx="2860439" cy="3060700"/>
          </a:xfrm>
        </p:spPr>
      </p:pic>
      <p:pic>
        <p:nvPicPr>
          <p:cNvPr id="7" name="Content Placeholder 3"/>
          <p:cNvPicPr>
            <a:picLocks noGrp="1" noChangeAspect="1"/>
          </p:cNvPicPr>
          <p:nvPr>
            <p:ph sz="quarter" idx="14"/>
          </p:nvPr>
        </p:nvPicPr>
        <p:blipFill>
          <a:blip r:embed="rId3" cstate="print">
            <a:extLst>
              <a:ext uri="{28A0092B-C50C-407E-A947-70E740481C1C}">
                <a14:useLocalDpi xmlns:a14="http://schemas.microsoft.com/office/drawing/2010/main" val="0"/>
              </a:ext>
            </a:extLst>
          </a:blip>
          <a:stretch>
            <a:fillRect/>
          </a:stretch>
        </p:blipFill>
        <p:spPr>
          <a:xfrm>
            <a:off x="3350370" y="1905000"/>
            <a:ext cx="5649426" cy="4267200"/>
          </a:xfrm>
        </p:spPr>
      </p:pic>
    </p:spTree>
    <p:extLst>
      <p:ext uri="{BB962C8B-B14F-4D97-AF65-F5344CB8AC3E}">
        <p14:creationId xmlns:p14="http://schemas.microsoft.com/office/powerpoint/2010/main" val="41668253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Neutrality</a:t>
            </a:r>
            <a:endParaRPr lang="en-US" dirty="0"/>
          </a:p>
        </p:txBody>
      </p:sp>
      <p:sp>
        <p:nvSpPr>
          <p:cNvPr id="3" name="Content Placeholder 2"/>
          <p:cNvSpPr>
            <a:spLocks noGrp="1"/>
          </p:cNvSpPr>
          <p:nvPr>
            <p:ph idx="1"/>
          </p:nvPr>
        </p:nvSpPr>
        <p:spPr/>
        <p:txBody>
          <a:bodyPr/>
          <a:lstStyle/>
          <a:p>
            <a:r>
              <a:rPr lang="en-US" dirty="0" smtClean="0"/>
              <a:t>Not taking sides in international disputes is a characteristic of Neutrality.</a:t>
            </a:r>
          </a:p>
          <a:p>
            <a:endParaRPr lang="en-US" dirty="0"/>
          </a:p>
          <a:p>
            <a:r>
              <a:rPr lang="en-US" dirty="0" smtClean="0"/>
              <a:t>The United States, for example, tried to stay neutral during World War I – from 1914 to 1917.  In the end, though, we were forced to join the war on the side of the Allied Powers.  After 1917, we abandoned the policy of Neutrality, and started fighting against the Germans. </a:t>
            </a:r>
            <a:endParaRPr lang="en-US" dirty="0"/>
          </a:p>
        </p:txBody>
      </p:sp>
    </p:spTree>
    <p:extLst>
      <p:ext uri="{BB962C8B-B14F-4D97-AF65-F5344CB8AC3E}">
        <p14:creationId xmlns:p14="http://schemas.microsoft.com/office/powerpoint/2010/main" val="9999176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315200" cy="1154097"/>
          </a:xfrm>
        </p:spPr>
        <p:txBody>
          <a:bodyPr/>
          <a:lstStyle/>
          <a:p>
            <a:r>
              <a:rPr lang="en-US" dirty="0" smtClean="0"/>
              <a:t>The Monroe Doctrine </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14400" y="1447800"/>
            <a:ext cx="5149284" cy="4860925"/>
          </a:xfrm>
        </p:spPr>
      </p:pic>
      <p:sp>
        <p:nvSpPr>
          <p:cNvPr id="5" name="Rounded Rectangle 4"/>
          <p:cNvSpPr/>
          <p:nvPr/>
        </p:nvSpPr>
        <p:spPr>
          <a:xfrm>
            <a:off x="6172200" y="1524000"/>
            <a:ext cx="2667000" cy="480060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r>
              <a:rPr lang="en-US" dirty="0" smtClean="0"/>
              <a:t>The Monroe Doctrine sent two messages to Europeans.  It re-asserted the fact that we would not involve ourselves with European affairs; but also, it insisted that European nations would not be allowed to intervene – or to claim new colonies – in the Western Hemisphere. </a:t>
            </a:r>
            <a:endParaRPr lang="en-US" dirty="0"/>
          </a:p>
        </p:txBody>
      </p:sp>
    </p:spTree>
    <p:extLst>
      <p:ext uri="{BB962C8B-B14F-4D97-AF65-F5344CB8AC3E}">
        <p14:creationId xmlns:p14="http://schemas.microsoft.com/office/powerpoint/2010/main" val="11802157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33400"/>
            <a:ext cx="2953512" cy="762000"/>
          </a:xfrm>
        </p:spPr>
        <p:txBody>
          <a:bodyPr/>
          <a:lstStyle/>
          <a:p>
            <a:r>
              <a:rPr lang="en-US" dirty="0" smtClean="0"/>
              <a:t>Andrew Jackson</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162" b="162"/>
          <a:stretch>
            <a:fillRect/>
          </a:stretch>
        </p:blipFill>
        <p:spPr>
          <a:xfrm>
            <a:off x="4191000" y="1295400"/>
            <a:ext cx="4038600" cy="4876800"/>
          </a:xfrm>
        </p:spPr>
      </p:pic>
      <p:sp>
        <p:nvSpPr>
          <p:cNvPr id="4" name="Text Placeholder 3"/>
          <p:cNvSpPr>
            <a:spLocks noGrp="1"/>
          </p:cNvSpPr>
          <p:nvPr>
            <p:ph type="body" sz="half" idx="2"/>
          </p:nvPr>
        </p:nvSpPr>
        <p:spPr>
          <a:xfrm>
            <a:off x="304800" y="1447800"/>
            <a:ext cx="3886200" cy="4861560"/>
          </a:xfrm>
        </p:spPr>
        <p:txBody>
          <a:bodyPr>
            <a:normAutofit fontScale="92500" lnSpcReduction="10000"/>
          </a:bodyPr>
          <a:lstStyle/>
          <a:p>
            <a:pPr marL="274320" lvl="0" indent="-256032">
              <a:buClrTx/>
              <a:buSzPct val="60000"/>
              <a:buFont typeface="Wingdings" pitchFamily="2" charset="2"/>
              <a:buChar char=""/>
            </a:pPr>
            <a:r>
              <a:rPr lang="en-US" sz="1900" dirty="0">
                <a:solidFill>
                  <a:srgbClr val="FFFFFF"/>
                </a:solidFill>
                <a:effectLst>
                  <a:outerShdw blurRad="38100" dist="38100" dir="2700000" algn="tl">
                    <a:srgbClr val="000000">
                      <a:alpha val="43137"/>
                    </a:srgbClr>
                  </a:outerShdw>
                </a:effectLst>
              </a:rPr>
              <a:t>Jackson rewarded political loyalty via patronage – “The Spoils System.” </a:t>
            </a:r>
          </a:p>
          <a:p>
            <a:pPr marL="274320" lvl="0" indent="-256032">
              <a:buClrTx/>
              <a:buSzPct val="60000"/>
              <a:buFont typeface="Wingdings" pitchFamily="2" charset="2"/>
              <a:buChar char=""/>
            </a:pPr>
            <a:r>
              <a:rPr lang="en-US" sz="1900" dirty="0">
                <a:solidFill>
                  <a:srgbClr val="FFFFFF"/>
                </a:solidFill>
                <a:effectLst>
                  <a:outerShdw blurRad="38100" dist="38100" dir="2700000" algn="tl">
                    <a:srgbClr val="000000">
                      <a:alpha val="43137"/>
                    </a:srgbClr>
                  </a:outerShdw>
                </a:effectLst>
              </a:rPr>
              <a:t>Jackson sought to reform – indeed renounce – the financial systems of the federal government, including the 2</a:t>
            </a:r>
            <a:r>
              <a:rPr lang="en-US" sz="1900" baseline="30000" dirty="0">
                <a:solidFill>
                  <a:srgbClr val="FFFFFF"/>
                </a:solidFill>
                <a:effectLst>
                  <a:outerShdw blurRad="38100" dist="38100" dir="2700000" algn="tl">
                    <a:srgbClr val="000000">
                      <a:alpha val="43137"/>
                    </a:srgbClr>
                  </a:outerShdw>
                </a:effectLst>
              </a:rPr>
              <a:t>nd</a:t>
            </a:r>
            <a:r>
              <a:rPr lang="en-US" sz="1900" dirty="0">
                <a:solidFill>
                  <a:srgbClr val="FFFFFF"/>
                </a:solidFill>
                <a:effectLst>
                  <a:outerShdw blurRad="38100" dist="38100" dir="2700000" algn="tl">
                    <a:srgbClr val="000000">
                      <a:alpha val="43137"/>
                    </a:srgbClr>
                  </a:outerShdw>
                </a:effectLst>
              </a:rPr>
              <a:t> National Bank.</a:t>
            </a:r>
          </a:p>
          <a:p>
            <a:pPr marL="274320" lvl="0" indent="-256032">
              <a:buClrTx/>
              <a:buSzPct val="60000"/>
              <a:buFont typeface="Wingdings" pitchFamily="2" charset="2"/>
              <a:buChar char=""/>
            </a:pPr>
            <a:r>
              <a:rPr lang="en-US" sz="1900" dirty="0">
                <a:solidFill>
                  <a:srgbClr val="FFFFFF"/>
                </a:solidFill>
                <a:effectLst>
                  <a:outerShdw blurRad="38100" dist="38100" dir="2700000" algn="tl">
                    <a:srgbClr val="000000">
                      <a:alpha val="43137"/>
                    </a:srgbClr>
                  </a:outerShdw>
                </a:effectLst>
              </a:rPr>
              <a:t>Jackson sought to manage Indian affairs actively.</a:t>
            </a:r>
          </a:p>
          <a:p>
            <a:pPr marL="274320" lvl="0" indent="-256032">
              <a:buClrTx/>
              <a:buSzPct val="60000"/>
              <a:buFont typeface="Wingdings" pitchFamily="2" charset="2"/>
              <a:buChar char=""/>
            </a:pPr>
            <a:r>
              <a:rPr lang="en-US" sz="1900" dirty="0">
                <a:solidFill>
                  <a:srgbClr val="FFFFFF"/>
                </a:solidFill>
                <a:effectLst>
                  <a:outerShdw blurRad="38100" dist="38100" dir="2700000" algn="tl">
                    <a:srgbClr val="000000">
                      <a:alpha val="43137"/>
                    </a:srgbClr>
                  </a:outerShdw>
                </a:effectLst>
              </a:rPr>
              <a:t>He sought to reform internal improvements and public land policy.</a:t>
            </a:r>
          </a:p>
          <a:p>
            <a:pPr marL="274320" lvl="0" indent="-256032">
              <a:buClrTx/>
              <a:buSzPct val="60000"/>
              <a:buFont typeface="Wingdings" pitchFamily="2" charset="2"/>
              <a:buChar char=""/>
            </a:pPr>
            <a:r>
              <a:rPr lang="en-US" sz="1900" dirty="0">
                <a:solidFill>
                  <a:srgbClr val="FFFFFF"/>
                </a:solidFill>
                <a:effectLst>
                  <a:outerShdw blurRad="38100" dist="38100" dir="2700000" algn="tl">
                    <a:srgbClr val="000000">
                      <a:alpha val="43137"/>
                    </a:srgbClr>
                  </a:outerShdw>
                </a:effectLst>
              </a:rPr>
              <a:t>He believed, ultimately,  in the supremacy of the Federal Government over the states and the right of taxation. </a:t>
            </a:r>
          </a:p>
          <a:p>
            <a:endParaRPr lang="en-US" dirty="0"/>
          </a:p>
        </p:txBody>
      </p:sp>
    </p:spTree>
    <p:extLst>
      <p:ext uri="{BB962C8B-B14F-4D97-AF65-F5344CB8AC3E}">
        <p14:creationId xmlns:p14="http://schemas.microsoft.com/office/powerpoint/2010/main" val="17310981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81000"/>
            <a:ext cx="7315200" cy="817485"/>
          </a:xfrm>
        </p:spPr>
        <p:txBody>
          <a:bodyPr/>
          <a:lstStyle/>
          <a:p>
            <a:r>
              <a:rPr lang="en-US" dirty="0" smtClean="0"/>
              <a:t>The Oregon Country</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14400" y="1295400"/>
            <a:ext cx="5438693" cy="4937125"/>
          </a:xfrm>
        </p:spPr>
      </p:pic>
      <p:sp>
        <p:nvSpPr>
          <p:cNvPr id="5" name="Rounded Rectangle 4"/>
          <p:cNvSpPr/>
          <p:nvPr/>
        </p:nvSpPr>
        <p:spPr>
          <a:xfrm>
            <a:off x="6400800" y="1371600"/>
            <a:ext cx="2590800" cy="480060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r>
              <a:rPr lang="en-US" dirty="0" smtClean="0">
                <a:solidFill>
                  <a:schemeClr val="bg1"/>
                </a:solidFill>
              </a:rPr>
              <a:t>The Oregon Country was claimed by at least five (5) groups: </a:t>
            </a:r>
          </a:p>
          <a:p>
            <a:endParaRPr lang="en-US" dirty="0">
              <a:solidFill>
                <a:schemeClr val="bg1"/>
              </a:solidFill>
            </a:endParaRPr>
          </a:p>
          <a:p>
            <a:pPr marL="285750" indent="-285750">
              <a:buFont typeface="Wingdings" panose="05000000000000000000" pitchFamily="2" charset="2"/>
              <a:buChar char="q"/>
            </a:pPr>
            <a:r>
              <a:rPr lang="en-US" dirty="0" smtClean="0">
                <a:solidFill>
                  <a:schemeClr val="bg1"/>
                </a:solidFill>
              </a:rPr>
              <a:t>Spain</a:t>
            </a:r>
          </a:p>
          <a:p>
            <a:endParaRPr lang="en-US" dirty="0" smtClean="0">
              <a:solidFill>
                <a:schemeClr val="bg1"/>
              </a:solidFill>
            </a:endParaRPr>
          </a:p>
          <a:p>
            <a:pPr marL="285750" indent="-285750">
              <a:buFont typeface="Wingdings" panose="05000000000000000000" pitchFamily="2" charset="2"/>
              <a:buChar char="q"/>
            </a:pPr>
            <a:r>
              <a:rPr lang="en-US" dirty="0" smtClean="0">
                <a:solidFill>
                  <a:schemeClr val="bg1"/>
                </a:solidFill>
              </a:rPr>
              <a:t>Russia</a:t>
            </a:r>
          </a:p>
          <a:p>
            <a:pPr marL="285750" indent="-285750">
              <a:buFont typeface="Wingdings" panose="05000000000000000000" pitchFamily="2" charset="2"/>
              <a:buChar char="q"/>
            </a:pPr>
            <a:endParaRPr lang="en-US" dirty="0">
              <a:solidFill>
                <a:schemeClr val="bg1"/>
              </a:solidFill>
            </a:endParaRPr>
          </a:p>
          <a:p>
            <a:pPr marL="285750" indent="-285750">
              <a:buFont typeface="Wingdings" panose="05000000000000000000" pitchFamily="2" charset="2"/>
              <a:buChar char="q"/>
            </a:pPr>
            <a:r>
              <a:rPr lang="en-US" dirty="0" smtClean="0">
                <a:solidFill>
                  <a:schemeClr val="bg1"/>
                </a:solidFill>
              </a:rPr>
              <a:t>The United States</a:t>
            </a:r>
          </a:p>
          <a:p>
            <a:pPr marL="285750" indent="-285750">
              <a:buFont typeface="Wingdings" panose="05000000000000000000" pitchFamily="2" charset="2"/>
              <a:buChar char="q"/>
            </a:pPr>
            <a:endParaRPr lang="en-US" dirty="0">
              <a:solidFill>
                <a:schemeClr val="bg1"/>
              </a:solidFill>
            </a:endParaRPr>
          </a:p>
          <a:p>
            <a:pPr marL="285750" indent="-285750">
              <a:buFont typeface="Wingdings" panose="05000000000000000000" pitchFamily="2" charset="2"/>
              <a:buChar char="q"/>
            </a:pPr>
            <a:r>
              <a:rPr lang="en-US" dirty="0" smtClean="0">
                <a:solidFill>
                  <a:schemeClr val="bg1"/>
                </a:solidFill>
              </a:rPr>
              <a:t>England</a:t>
            </a:r>
          </a:p>
          <a:p>
            <a:pPr marL="285750" indent="-285750">
              <a:buFont typeface="Wingdings" panose="05000000000000000000" pitchFamily="2" charset="2"/>
              <a:buChar char="q"/>
            </a:pPr>
            <a:endParaRPr lang="en-US" dirty="0">
              <a:solidFill>
                <a:schemeClr val="bg1"/>
              </a:solidFill>
            </a:endParaRPr>
          </a:p>
          <a:p>
            <a:pPr marL="285750" indent="-285750">
              <a:buFont typeface="Wingdings" panose="05000000000000000000" pitchFamily="2" charset="2"/>
              <a:buChar char="q"/>
            </a:pPr>
            <a:r>
              <a:rPr lang="en-US" dirty="0" smtClean="0">
                <a:solidFill>
                  <a:schemeClr val="bg1"/>
                </a:solidFill>
              </a:rPr>
              <a:t>Native Americans</a:t>
            </a:r>
          </a:p>
        </p:txBody>
      </p:sp>
    </p:spTree>
    <p:extLst>
      <p:ext uri="{BB962C8B-B14F-4D97-AF65-F5344CB8AC3E}">
        <p14:creationId xmlns:p14="http://schemas.microsoft.com/office/powerpoint/2010/main" val="15194248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457200"/>
            <a:ext cx="7315200" cy="1154097"/>
          </a:xfrm>
        </p:spPr>
        <p:txBody>
          <a:bodyPr>
            <a:normAutofit fontScale="90000"/>
          </a:bodyPr>
          <a:lstStyle/>
          <a:p>
            <a:r>
              <a:rPr lang="en-US" dirty="0" smtClean="0"/>
              <a:t>The Church of Jesus Christ of Latter Day Saints, or “Mormons”</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14399" y="1773400"/>
            <a:ext cx="7127685" cy="4398800"/>
          </a:xfrm>
        </p:spPr>
      </p:pic>
    </p:spTree>
    <p:extLst>
      <p:ext uri="{BB962C8B-B14F-4D97-AF65-F5344CB8AC3E}">
        <p14:creationId xmlns:p14="http://schemas.microsoft.com/office/powerpoint/2010/main" val="38331612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33400"/>
            <a:ext cx="7315200" cy="741285"/>
          </a:xfrm>
        </p:spPr>
        <p:txBody>
          <a:bodyPr/>
          <a:lstStyle/>
          <a:p>
            <a:pPr algn="ctr"/>
            <a:r>
              <a:rPr lang="en-US" dirty="0" smtClean="0"/>
              <a:t>The Mexican Cession</a:t>
            </a:r>
            <a:endParaRPr lang="en-US" dirty="0"/>
          </a:p>
        </p:txBody>
      </p:sp>
      <p:pic>
        <p:nvPicPr>
          <p:cNvPr id="4" name="Content Placeholder 3"/>
          <p:cNvPicPr>
            <a:picLocks noGrp="1" noChangeAspect="1"/>
          </p:cNvPicPr>
          <p:nvPr>
            <p:ph idx="1"/>
          </p:nvPr>
        </p:nvPicPr>
        <p:blipFill>
          <a:blip r:embed="rId2">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1752600" y="1752600"/>
            <a:ext cx="5894462" cy="4578033"/>
          </a:xfrm>
        </p:spPr>
      </p:pic>
    </p:spTree>
    <p:extLst>
      <p:ext uri="{BB962C8B-B14F-4D97-AF65-F5344CB8AC3E}">
        <p14:creationId xmlns:p14="http://schemas.microsoft.com/office/powerpoint/2010/main" val="14490263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457200"/>
            <a:ext cx="7315200" cy="817485"/>
          </a:xfrm>
        </p:spPr>
        <p:txBody>
          <a:bodyPr/>
          <a:lstStyle/>
          <a:p>
            <a:pPr algn="ctr"/>
            <a:r>
              <a:rPr lang="en-US" dirty="0" smtClean="0"/>
              <a:t>Isolationism</a:t>
            </a:r>
            <a:endParaRPr lang="en-US" dirty="0"/>
          </a:p>
        </p:txBody>
      </p:sp>
      <p:sp>
        <p:nvSpPr>
          <p:cNvPr id="3" name="Content Placeholder 2"/>
          <p:cNvSpPr>
            <a:spLocks noGrp="1"/>
          </p:cNvSpPr>
          <p:nvPr>
            <p:ph idx="1"/>
          </p:nvPr>
        </p:nvSpPr>
        <p:spPr>
          <a:xfrm>
            <a:off x="914400" y="1447801"/>
            <a:ext cx="7315200" cy="4861560"/>
          </a:xfrm>
        </p:spPr>
        <p:txBody>
          <a:bodyPr/>
          <a:lstStyle/>
          <a:p>
            <a:r>
              <a:rPr lang="en-US" dirty="0" smtClean="0"/>
              <a:t>A policy of non involvement in world affairs. </a:t>
            </a:r>
          </a:p>
          <a:p>
            <a:endParaRPr lang="en-US" dirty="0"/>
          </a:p>
          <a:p>
            <a:r>
              <a:rPr lang="en-US" dirty="0" smtClean="0"/>
              <a:t>Nations that practice isolationism are generally neutral.  They do not engage in military expansionism.</a:t>
            </a:r>
          </a:p>
          <a:p>
            <a:endParaRPr lang="en-US" dirty="0"/>
          </a:p>
          <a:p>
            <a:r>
              <a:rPr lang="en-US" dirty="0" smtClean="0"/>
              <a:t>Historically, nations that have been isolationist in nature include: </a:t>
            </a:r>
          </a:p>
          <a:p>
            <a:pPr lvl="6"/>
            <a:r>
              <a:rPr lang="en-US" dirty="0" smtClean="0"/>
              <a:t>Japan, until the 1850s.</a:t>
            </a:r>
          </a:p>
          <a:p>
            <a:pPr lvl="6"/>
            <a:endParaRPr lang="en-US" dirty="0"/>
          </a:p>
          <a:p>
            <a:pPr lvl="6"/>
            <a:r>
              <a:rPr lang="en-US" dirty="0" smtClean="0"/>
              <a:t>Switzerland </a:t>
            </a:r>
          </a:p>
          <a:p>
            <a:pPr lvl="6"/>
            <a:endParaRPr lang="en-US" dirty="0"/>
          </a:p>
          <a:p>
            <a:pPr lvl="6"/>
            <a:r>
              <a:rPr lang="en-US" dirty="0" smtClean="0"/>
              <a:t>The United States?  Well, at least with regards to Europe… </a:t>
            </a:r>
          </a:p>
        </p:txBody>
      </p:sp>
    </p:spTree>
    <p:extLst>
      <p:ext uri="{BB962C8B-B14F-4D97-AF65-F5344CB8AC3E}">
        <p14:creationId xmlns:p14="http://schemas.microsoft.com/office/powerpoint/2010/main" val="14173275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dirty="0" smtClean="0"/>
              <a:t>Imperialism </a:t>
            </a:r>
            <a:endParaRPr lang="en-US" dirty="0"/>
          </a:p>
        </p:txBody>
      </p:sp>
      <p:sp>
        <p:nvSpPr>
          <p:cNvPr id="6" name="Content Placeholder 5"/>
          <p:cNvSpPr>
            <a:spLocks noGrp="1"/>
          </p:cNvSpPr>
          <p:nvPr>
            <p:ph idx="1"/>
          </p:nvPr>
        </p:nvSpPr>
        <p:spPr/>
        <p:txBody>
          <a:bodyPr/>
          <a:lstStyle/>
          <a:p>
            <a:r>
              <a:rPr lang="en-US" dirty="0" smtClean="0"/>
              <a:t>Imperialism is a militant foreign policy based on expansion.  </a:t>
            </a:r>
          </a:p>
          <a:p>
            <a:endParaRPr lang="en-US" dirty="0"/>
          </a:p>
          <a:p>
            <a:r>
              <a:rPr lang="en-US" dirty="0" smtClean="0"/>
              <a:t>When a larger, more powerful nation takes over, or controls the resources of a smaller, less powerful nation, it is following an imperialist foreign policy. </a:t>
            </a:r>
          </a:p>
          <a:p>
            <a:endParaRPr lang="en-US" dirty="0"/>
          </a:p>
          <a:p>
            <a:r>
              <a:rPr lang="en-US" dirty="0" smtClean="0"/>
              <a:t>The United States as followed this policy in dealing with Native Americans, during the Mexican-American War, and with regards to the construction of the Panama Canal, for example. </a:t>
            </a:r>
            <a:endParaRPr lang="en-US" dirty="0"/>
          </a:p>
        </p:txBody>
      </p:sp>
    </p:spTree>
    <p:extLst>
      <p:ext uri="{BB962C8B-B14F-4D97-AF65-F5344CB8AC3E}">
        <p14:creationId xmlns:p14="http://schemas.microsoft.com/office/powerpoint/2010/main" val="18377171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762000"/>
            <a:ext cx="2953512" cy="838200"/>
          </a:xfrm>
        </p:spPr>
        <p:txBody>
          <a:bodyPr/>
          <a:lstStyle/>
          <a:p>
            <a:r>
              <a:rPr lang="en-US" dirty="0" smtClean="0"/>
              <a:t>James K. Polk </a:t>
            </a:r>
            <a:endParaRPr lang="en-US" dirty="0"/>
          </a:p>
        </p:txBody>
      </p:sp>
      <p:pic>
        <p:nvPicPr>
          <p:cNvPr id="5" name="Picture Placeholder 4"/>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l="3817" r="3817"/>
          <a:stretch>
            <a:fillRect/>
          </a:stretch>
        </p:blipFill>
        <p:spPr>
          <a:xfrm>
            <a:off x="4191000" y="990600"/>
            <a:ext cx="4038600" cy="5257800"/>
          </a:xfrm>
        </p:spPr>
      </p:pic>
      <p:sp>
        <p:nvSpPr>
          <p:cNvPr id="4" name="Text Placeholder 3"/>
          <p:cNvSpPr>
            <a:spLocks noGrp="1"/>
          </p:cNvSpPr>
          <p:nvPr>
            <p:ph type="body" sz="half" idx="2"/>
          </p:nvPr>
        </p:nvSpPr>
        <p:spPr>
          <a:xfrm>
            <a:off x="609600" y="1600200"/>
            <a:ext cx="3258312" cy="4709160"/>
          </a:xfrm>
        </p:spPr>
        <p:txBody>
          <a:bodyPr/>
          <a:lstStyle/>
          <a:p>
            <a:r>
              <a:rPr lang="en-US" dirty="0" smtClean="0"/>
              <a:t>Under James K. Polk, the United States took over every acre of land from the Atlantic to the Pacific, including: </a:t>
            </a:r>
          </a:p>
          <a:p>
            <a:endParaRPr lang="en-US" dirty="0"/>
          </a:p>
          <a:p>
            <a:pPr marL="285750" indent="-285750">
              <a:buFont typeface="Wingdings" panose="05000000000000000000" pitchFamily="2" charset="2"/>
              <a:buChar char="v"/>
            </a:pPr>
            <a:r>
              <a:rPr lang="en-US" dirty="0" smtClean="0"/>
              <a:t>California </a:t>
            </a:r>
          </a:p>
          <a:p>
            <a:pPr marL="285750" indent="-285750">
              <a:buFont typeface="Wingdings" panose="05000000000000000000" pitchFamily="2" charset="2"/>
              <a:buChar char="v"/>
            </a:pPr>
            <a:endParaRPr lang="en-US" dirty="0"/>
          </a:p>
          <a:p>
            <a:pPr marL="285750" indent="-285750">
              <a:buFont typeface="Wingdings" panose="05000000000000000000" pitchFamily="2" charset="2"/>
              <a:buChar char="v"/>
            </a:pPr>
            <a:r>
              <a:rPr lang="en-US" dirty="0" smtClean="0"/>
              <a:t>The Oregon Territory </a:t>
            </a:r>
          </a:p>
          <a:p>
            <a:pPr marL="285750" indent="-285750">
              <a:buFont typeface="Wingdings" panose="05000000000000000000" pitchFamily="2" charset="2"/>
              <a:buChar char="v"/>
            </a:pPr>
            <a:endParaRPr lang="en-US" dirty="0"/>
          </a:p>
          <a:p>
            <a:pPr marL="285750" indent="-285750">
              <a:buFont typeface="Wingdings" panose="05000000000000000000" pitchFamily="2" charset="2"/>
              <a:buChar char="v"/>
            </a:pPr>
            <a:r>
              <a:rPr lang="en-US" dirty="0" smtClean="0"/>
              <a:t>Texas</a:t>
            </a:r>
          </a:p>
          <a:p>
            <a:pPr marL="285750" indent="-285750">
              <a:buFont typeface="Wingdings" panose="05000000000000000000" pitchFamily="2" charset="2"/>
              <a:buChar char="v"/>
            </a:pPr>
            <a:endParaRPr lang="en-US" dirty="0"/>
          </a:p>
          <a:p>
            <a:pPr marL="285750" indent="-285750">
              <a:buFont typeface="Wingdings" panose="05000000000000000000" pitchFamily="2" charset="2"/>
              <a:buChar char="v"/>
            </a:pPr>
            <a:r>
              <a:rPr lang="en-US" dirty="0" smtClean="0"/>
              <a:t>The Mexican Cession</a:t>
            </a:r>
          </a:p>
          <a:p>
            <a:pPr marL="285750" indent="-285750">
              <a:buFont typeface="Wingdings" panose="05000000000000000000" pitchFamily="2" charset="2"/>
              <a:buChar char="v"/>
            </a:pPr>
            <a:endParaRPr lang="en-US" dirty="0"/>
          </a:p>
          <a:p>
            <a:r>
              <a:rPr lang="en-US" dirty="0" smtClean="0"/>
              <a:t>His foreign policy was one of transparent imperialism, and it was uniquely successful in American history!</a:t>
            </a:r>
            <a:endParaRPr lang="en-US" dirty="0"/>
          </a:p>
        </p:txBody>
      </p:sp>
    </p:spTree>
    <p:extLst>
      <p:ext uri="{BB962C8B-B14F-4D97-AF65-F5344CB8AC3E}">
        <p14:creationId xmlns:p14="http://schemas.microsoft.com/office/powerpoint/2010/main" val="107031328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erspective">
  <a:themeElements>
    <a:clrScheme name="Perspective">
      <a:dk1>
        <a:sysClr val="windowText" lastClr="000000"/>
      </a:dk1>
      <a:lt1>
        <a:sysClr val="window" lastClr="FFFFFF"/>
      </a:lt1>
      <a:dk2>
        <a:srgbClr val="283138"/>
      </a:dk2>
      <a:lt2>
        <a:srgbClr val="FF8600"/>
      </a:lt2>
      <a:accent1>
        <a:srgbClr val="838D9B"/>
      </a:accent1>
      <a:accent2>
        <a:srgbClr val="D2610C"/>
      </a:accent2>
      <a:accent3>
        <a:srgbClr val="80716A"/>
      </a:accent3>
      <a:accent4>
        <a:srgbClr val="94147C"/>
      </a:accent4>
      <a:accent5>
        <a:srgbClr val="5D5AD2"/>
      </a:accent5>
      <a:accent6>
        <a:srgbClr val="6F6C7D"/>
      </a:accent6>
      <a:hlink>
        <a:srgbClr val="6187E3"/>
      </a:hlink>
      <a:folHlink>
        <a:srgbClr val="7B8EB8"/>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Perspective">
      <a:fillStyleLst>
        <a:solidFill>
          <a:schemeClr val="phClr"/>
        </a:solidFill>
        <a:gradFill rotWithShape="1">
          <a:gsLst>
            <a:gs pos="0">
              <a:schemeClr val="phClr">
                <a:tint val="50000"/>
                <a:alpha val="100000"/>
                <a:satMod val="160000"/>
                <a:lumMod val="105000"/>
              </a:schemeClr>
            </a:gs>
            <a:gs pos="41000">
              <a:schemeClr val="phClr">
                <a:tint val="57000"/>
                <a:satMod val="180000"/>
                <a:lumMod val="99000"/>
              </a:schemeClr>
            </a:gs>
            <a:gs pos="100000">
              <a:schemeClr val="phClr">
                <a:tint val="80000"/>
                <a:satMod val="200000"/>
                <a:lumMod val="104000"/>
              </a:schemeClr>
            </a:gs>
          </a:gsLst>
          <a:lin ang="5400000" scaled="1"/>
        </a:gradFill>
        <a:gradFill rotWithShape="1">
          <a:gsLst>
            <a:gs pos="0">
              <a:schemeClr val="phClr">
                <a:tint val="96000"/>
                <a:satMod val="130000"/>
                <a:lumMod val="114000"/>
              </a:schemeClr>
            </a:gs>
            <a:gs pos="60000">
              <a:schemeClr val="phClr">
                <a:tint val="100000"/>
                <a:satMod val="106000"/>
                <a:lumMod val="110000"/>
              </a:schemeClr>
            </a:gs>
            <a:gs pos="100000">
              <a:schemeClr val="ph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50800" dist="38100" dir="5400000" rotWithShape="0">
              <a:srgbClr val="000000">
                <a:alpha val="28000"/>
              </a:srgbClr>
            </a:outerShdw>
          </a:effectLst>
        </a:effectStyle>
        <a:effectStyle>
          <a:effectLst>
            <a:outerShdw blurRad="47625" dist="38100" dir="5400000" sy="98000" rotWithShape="0">
              <a:srgbClr val="000000">
                <a:alpha val="48000"/>
              </a:srgbClr>
            </a:outerShdw>
          </a:effectLst>
          <a:scene3d>
            <a:camera prst="orthographicFront">
              <a:rot lat="0" lon="0" rev="0"/>
            </a:camera>
            <a:lightRig rig="twoPt" dir="br">
              <a:rot lat="0" lon="0" rev="8700000"/>
            </a:lightRig>
          </a:scene3d>
          <a:sp3d prstMaterial="matte">
            <a:bevelT w="25400" h="53975"/>
          </a:sp3d>
        </a:effectStyle>
        <a:effectStyle>
          <a:effectLst>
            <a:reflection blurRad="12700" stA="24000" endPos="28000" dist="50800" dir="5400000" sy="-100000" rotWithShape="0"/>
          </a:effectLst>
          <a:scene3d>
            <a:camera prst="orthographicFront">
              <a:rot lat="0" lon="0" rev="0"/>
            </a:camera>
            <a:lightRig rig="threePt" dir="t">
              <a:rot lat="0" lon="0" rev="4800000"/>
            </a:lightRig>
          </a:scene3d>
          <a:sp3d>
            <a:bevelT w="69850" h="31750"/>
          </a:sp3d>
        </a:effectStyle>
      </a:effectStyleLst>
      <a:bgFillStyleLst>
        <a:solidFill>
          <a:schemeClr val="phClr"/>
        </a:solidFill>
        <a:gradFill rotWithShape="1">
          <a:gsLst>
            <a:gs pos="0">
              <a:schemeClr val="phClr">
                <a:tint val="100000"/>
                <a:shade val="80000"/>
                <a:satMod val="100000"/>
                <a:lumMod val="100000"/>
              </a:schemeClr>
            </a:gs>
            <a:gs pos="65000">
              <a:schemeClr val="phClr">
                <a:tint val="100000"/>
                <a:shade val="95000"/>
                <a:satMod val="100000"/>
                <a:lumMod val="100000"/>
              </a:schemeClr>
            </a:gs>
            <a:gs pos="100000">
              <a:schemeClr val="phClr">
                <a:tint val="88000"/>
                <a:shade val="100000"/>
                <a:satMod val="400000"/>
                <a:lumMod val="100000"/>
              </a:schemeClr>
            </a:gs>
          </a:gsLst>
          <a:lin ang="5400000" scaled="0"/>
        </a:gradFill>
        <a:blipFill rotWithShape="1">
          <a:blip xmlns:r="http://schemas.openxmlformats.org/officeDocument/2006/relationships" r:embed="rId1">
            <a:duotone>
              <a:schemeClr val="phClr">
                <a:tint val="95000"/>
                <a:satMod val="90000"/>
              </a:schemeClr>
              <a:schemeClr val="phClr">
                <a:shade val="92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Perspective</Template>
  <TotalTime>92</TotalTime>
  <Words>516</Words>
  <Application>Microsoft Office PowerPoint</Application>
  <PresentationFormat>On-screen Show (4:3)</PresentationFormat>
  <Paragraphs>65</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Arabic Typesetting</vt:lpstr>
      <vt:lpstr>Palatino Linotype</vt:lpstr>
      <vt:lpstr>Wingdings</vt:lpstr>
      <vt:lpstr>Perspective</vt:lpstr>
      <vt:lpstr>James Monroe,  John Quincy Adams, and Andrew Jackson </vt:lpstr>
      <vt:lpstr>The Monroe Doctrine </vt:lpstr>
      <vt:lpstr>Andrew Jackson</vt:lpstr>
      <vt:lpstr>The Oregon Country</vt:lpstr>
      <vt:lpstr>The Church of Jesus Christ of Latter Day Saints, or “Mormons”</vt:lpstr>
      <vt:lpstr>The Mexican Cession</vt:lpstr>
      <vt:lpstr>Isolationism</vt:lpstr>
      <vt:lpstr>Imperialism </vt:lpstr>
      <vt:lpstr>James K. Polk </vt:lpstr>
      <vt:lpstr>John Quincy Adams</vt:lpstr>
      <vt:lpstr>Stephen F. Austin of Texas</vt:lpstr>
      <vt:lpstr>James Monroe</vt:lpstr>
      <vt:lpstr>Neutrality</vt:lpstr>
    </vt:vector>
  </TitlesOfParts>
  <Company>Virginia Beach City Public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James Monroe,  John Quincy Adams, and Andrew Jackson</dc:title>
  <dc:creator>Adam Henry</dc:creator>
  <cp:lastModifiedBy>Adam Henry</cp:lastModifiedBy>
  <cp:revision>6</cp:revision>
  <dcterms:created xsi:type="dcterms:W3CDTF">2013-11-18T14:45:25Z</dcterms:created>
  <dcterms:modified xsi:type="dcterms:W3CDTF">2014-11-19T17:22:25Z</dcterms:modified>
</cp:coreProperties>
</file>